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76" r:id="rId6"/>
    <p:sldId id="277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/>
    <p:restoredTop sz="94558"/>
  </p:normalViewPr>
  <p:slideViewPr>
    <p:cSldViewPr>
      <p:cViewPr varScale="1">
        <p:scale>
          <a:sx n="152" d="100"/>
          <a:sy n="152" d="100"/>
        </p:scale>
        <p:origin x="65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1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89018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361950" indent="-3175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1950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1950" indent="-3175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54013" algn="l" defTabSz="914400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6: Cyfrifo elw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5C2B-F0D6-2B42-B8FA-2FA717AF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D493A-2CD1-C044-957A-12E39130A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cy-GB" dirty="0"/>
              <a:t>Cyfrifo elw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cy-GB" dirty="0"/>
              <a:t>Datrys problemau aml-gam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/>
              <a:t>Heddiw, rydyn ni’n mynd i benderfynu pa bris y byddwn ni’n ei godi am prydau bwyd ar gyfer tŷ bwyta.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cy-GB" dirty="0">
                <a:solidFill>
                  <a:srgbClr val="E85803"/>
                </a:solidFill>
              </a:rPr>
              <a:t>Pa ffactorau sydd raid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i ni eu hystyried wrth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benderfynu ar bris?</a:t>
            </a:r>
            <a:endParaRPr lang="en-GB" dirty="0">
              <a:solidFill>
                <a:srgbClr val="E85803"/>
              </a:solidFill>
            </a:endParaRPr>
          </a:p>
          <a:p>
            <a:pPr>
              <a:spcBef>
                <a:spcPts val="1200"/>
              </a:spcBef>
            </a:pPr>
            <a:r>
              <a:rPr lang="cy-GB" dirty="0"/>
              <a:t>Siaradwch â’ch grŵp busnes.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0D8483-9B7A-7445-B7A4-CE847EDA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451324" cy="225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40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49E1-492D-C94D-B95C-1C9A49D6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Cyfran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01AF-CC61-C443-B372-4EDF2758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Edrychwch ar eich rysáit i ddarganfod sawl cyfran o’ch pryd bwyd y gallwch chi eu gwneud.</a:t>
            </a:r>
            <a:endParaRPr lang="en-GB" dirty="0"/>
          </a:p>
          <a:p>
            <a:r>
              <a:rPr lang="cy-GB" dirty="0"/>
              <a:t>Byddwn yn defnyddio’r wybodaeth hon i gyfrifo’r gost fesul uned.</a:t>
            </a:r>
            <a:endParaRPr lang="en-GB" dirty="0"/>
          </a:p>
          <a:p>
            <a:r>
              <a:rPr lang="cy-GB" dirty="0"/>
              <a:t>Eich cost fesul uned yw </a:t>
            </a:r>
            <a:r>
              <a:rPr lang="cy-GB" b="1" dirty="0">
                <a:solidFill>
                  <a:srgbClr val="E85803"/>
                </a:solidFill>
              </a:rPr>
              <a:t>faint y bydd pob cyfran yn ei gostio i’w wneud</a:t>
            </a:r>
            <a:r>
              <a:rPr lang="cy-GB" dirty="0">
                <a:solidFill>
                  <a:srgbClr val="E85803"/>
                </a:solidFill>
              </a:rPr>
              <a:t>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I gyfrifo’r gost fesul uned, rydych chi’n rhannu </a:t>
            </a:r>
            <a:r>
              <a:rPr lang="cy-GB" b="1" dirty="0">
                <a:solidFill>
                  <a:srgbClr val="E85803"/>
                </a:solidFill>
              </a:rPr>
              <a:t>cyfanswm eich cost</a:t>
            </a:r>
            <a:r>
              <a:rPr lang="cy-GB" dirty="0">
                <a:solidFill>
                  <a:srgbClr val="E85803"/>
                </a:solidFill>
              </a:rPr>
              <a:t> </a:t>
            </a:r>
            <a:r>
              <a:rPr lang="cy-GB" dirty="0"/>
              <a:t>â nifer y cyfrannau y gallwch chi eu gwneud.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5015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F371-81F8-524E-BFD0-EF7791BD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Adennill costau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55EA5-2036-B444-B637-FB754390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Os ydych chi’n gwerthu’ch holl gyfrannau am y gost fesul uned (sef faint gostiodd e i’w gwneud) yna byddwch chi wedi gwneud digon o arian i dalu’ch costau; eich </a:t>
            </a:r>
            <a:r>
              <a:rPr lang="cy-GB" dirty="0">
                <a:solidFill>
                  <a:srgbClr val="E85803"/>
                </a:solidFill>
              </a:rPr>
              <a:t>pwynt adennill costau </a:t>
            </a:r>
            <a:r>
              <a:rPr lang="cy-GB" dirty="0"/>
              <a:t>yw’r enw ar hyn. Mae gwerthu eich cynhyrchion am y pris hwn yn golygu na fyddwch yn ennill nac yn colli arian.</a:t>
            </a:r>
            <a:endParaRPr lang="en-GB" dirty="0"/>
          </a:p>
          <a:p>
            <a:r>
              <a:rPr lang="cy-GB" dirty="0"/>
              <a:t>Fodd bynnag, er mwyn i’ch busnes siop fferm fod yn llwyddiannus, mae angen i chi wneud elw.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Beth yw elw?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10D9C3-4AAD-FA42-B6D8-15DBE695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/>
          <a:lstStyle/>
          <a:p>
            <a:r>
              <a:rPr lang="cy-GB" dirty="0"/>
              <a:t>Elw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7CB98F-C9A6-AF46-81A7-801140A8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872208"/>
          </a:xfrm>
        </p:spPr>
        <p:txBody>
          <a:bodyPr/>
          <a:lstStyle/>
          <a:p>
            <a:r>
              <a:rPr lang="cy-GB" dirty="0"/>
              <a:t>Eich elw yw faint o arian rydych chi wedi’i wneud wrth werthu’ch cynhyrchion ar ôl i chi gael gwared ar gyfanswm cost prynu eu cynhwysion.</a:t>
            </a:r>
            <a:endParaRPr lang="en-GB" dirty="0"/>
          </a:p>
          <a:p>
            <a:pPr algn="ctr"/>
            <a:r>
              <a:rPr lang="cy-GB" b="1" dirty="0">
                <a:solidFill>
                  <a:srgbClr val="E85803"/>
                </a:solidFill>
              </a:rPr>
              <a:t>Elw</a:t>
            </a:r>
            <a:r>
              <a:rPr lang="cy-GB" b="1" dirty="0"/>
              <a:t> = pris gwerthu – cost cynhwysion</a:t>
            </a:r>
            <a:r>
              <a:rPr lang="en-GB" b="1" dirty="0"/>
              <a:t> </a:t>
            </a:r>
            <a:endParaRPr lang="cy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87647-1D87-4547-8DE4-28A6CEC88D4B}"/>
              </a:ext>
            </a:extLst>
          </p:cNvPr>
          <p:cNvSpPr txBox="1"/>
          <p:nvPr/>
        </p:nvSpPr>
        <p:spPr>
          <a:xfrm>
            <a:off x="1475656" y="3933056"/>
            <a:ext cx="24482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Faint o arian rydych chi’n ei wneud (refeniw)</a:t>
            </a:r>
            <a:endParaRPr lang="en-GB" dirty="0">
              <a:solidFill>
                <a:srgbClr val="E8580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3B854-8268-E34C-A6DE-4213B518B855}"/>
              </a:ext>
            </a:extLst>
          </p:cNvPr>
          <p:cNvSpPr txBox="1"/>
          <p:nvPr/>
        </p:nvSpPr>
        <p:spPr>
          <a:xfrm>
            <a:off x="5218789" y="3933056"/>
            <a:ext cx="24495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Faint mae eich cynhwysion yn ei gostio</a:t>
            </a:r>
            <a:endParaRPr lang="en-GB" dirty="0">
              <a:solidFill>
                <a:srgbClr val="E85803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8F09DB-9616-4143-B73B-C380850DC741}"/>
              </a:ext>
            </a:extLst>
          </p:cNvPr>
          <p:cNvCxnSpPr>
            <a:cxnSpLocks/>
          </p:cNvCxnSpPr>
          <p:nvPr/>
        </p:nvCxnSpPr>
        <p:spPr>
          <a:xfrm flipH="1" flipV="1">
            <a:off x="5832098" y="3490773"/>
            <a:ext cx="396086" cy="514291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48EE35-9370-FB4F-ACB5-00DF37288CD1}"/>
              </a:ext>
            </a:extLst>
          </p:cNvPr>
          <p:cNvCxnSpPr>
            <a:cxnSpLocks/>
          </p:cNvCxnSpPr>
          <p:nvPr/>
        </p:nvCxnSpPr>
        <p:spPr>
          <a:xfrm flipV="1">
            <a:off x="2987824" y="3490773"/>
            <a:ext cx="415707" cy="514290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 2 11">
            <a:extLst>
              <a:ext uri="{FF2B5EF4-FFF2-40B4-BE49-F238E27FC236}">
                <a16:creationId xmlns:a16="http://schemas.microsoft.com/office/drawing/2014/main" id="{9E1D3D29-33CE-8B42-A01C-77CE395B9E16}"/>
              </a:ext>
            </a:extLst>
          </p:cNvPr>
          <p:cNvSpPr/>
          <p:nvPr/>
        </p:nvSpPr>
        <p:spPr>
          <a:xfrm rot="749807">
            <a:off x="253460" y="1134618"/>
            <a:ext cx="8637079" cy="5106878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B3060-FE23-A943-A87D-8C8A5DCC5D08}"/>
              </a:ext>
            </a:extLst>
          </p:cNvPr>
          <p:cNvSpPr txBox="1"/>
          <p:nvPr/>
        </p:nvSpPr>
        <p:spPr>
          <a:xfrm>
            <a:off x="1619672" y="2636912"/>
            <a:ext cx="532859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2400" b="1" dirty="0">
                <a:solidFill>
                  <a:schemeClr val="bg1"/>
                </a:solidFill>
              </a:rPr>
              <a:t>Er enghraifft:</a:t>
            </a:r>
          </a:p>
          <a:p>
            <a:pPr algn="ctr">
              <a:lnSpc>
                <a:spcPct val="90000"/>
              </a:lnSpc>
            </a:pPr>
            <a:r>
              <a:rPr lang="cy-GB" sz="2400" dirty="0">
                <a:solidFill>
                  <a:schemeClr val="bg1"/>
                </a:solidFill>
              </a:rPr>
              <a:t>Os yw’n costio 50c i wneud un cyfran, faint sydd angen i mi ei werthu er mwyn gwneud elw?</a:t>
            </a:r>
          </a:p>
          <a:p>
            <a:pPr algn="ctr">
              <a:lnSpc>
                <a:spcPct val="90000"/>
              </a:lnSpc>
            </a:pPr>
            <a:r>
              <a:rPr lang="cy-GB" sz="2400" dirty="0">
                <a:solidFill>
                  <a:schemeClr val="bg1"/>
                </a:solidFill>
              </a:rPr>
              <a:t>Faint o elw wnaf i os fyddaf yn gwerthu fy mhryd bwyd am 75c?</a:t>
            </a:r>
          </a:p>
        </p:txBody>
      </p:sp>
    </p:spTree>
    <p:extLst>
      <p:ext uri="{BB962C8B-B14F-4D97-AF65-F5344CB8AC3E}">
        <p14:creationId xmlns:p14="http://schemas.microsoft.com/office/powerpoint/2010/main" val="29555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56E8-4F42-C944-B922-376239EC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Penderfynu ar bris gwerthu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3CE4-FD7C-A241-A6AF-14A46A5E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Defnyddiwch wefannau archfarchnadoedd i ymchwilio i bris prydau bwyd eich ‘cystadleuwyr’.</a:t>
            </a:r>
            <a:endParaRPr lang="en-GB" dirty="0"/>
          </a:p>
          <a:p>
            <a:r>
              <a:rPr lang="cy-GB" dirty="0"/>
              <a:t>Penderfynwch ar bris ar gyfer eich pryd bwyd. </a:t>
            </a:r>
          </a:p>
          <a:p>
            <a:r>
              <a:rPr lang="cy-GB" dirty="0">
                <a:solidFill>
                  <a:srgbClr val="E85803"/>
                </a:solidFill>
              </a:rPr>
              <a:t>Sicrhewch eich bod yn codi digon i wneud elw ond nid cymaint fel bo’ch cwsmeriaid yn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mynd â’u busnes i rywle arall!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C0F8C0-94CA-774C-97CD-DAFC1E2E9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016224" cy="226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38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10D9C3-4AAD-FA42-B6D8-15DBE695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/>
          <a:lstStyle/>
          <a:p>
            <a:r>
              <a:rPr lang="cy-GB" dirty="0"/>
              <a:t>Cyfrifo’ch elw fesul uned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7CB98F-C9A6-AF46-81A7-801140A8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72" y="1628800"/>
            <a:ext cx="7668852" cy="1872208"/>
          </a:xfrm>
        </p:spPr>
        <p:txBody>
          <a:bodyPr/>
          <a:lstStyle/>
          <a:p>
            <a:r>
              <a:rPr lang="cy-GB" sz="2600" dirty="0"/>
              <a:t>Cyfrifwch faint o elw y byddwch chi’n ei wneud ar bob cyfran o’r cynnyrch rydych chi’n ei werthu.</a:t>
            </a:r>
            <a:endParaRPr lang="en-GB" sz="2600" dirty="0"/>
          </a:p>
          <a:p>
            <a:pPr algn="ctr">
              <a:spcBef>
                <a:spcPts val="2400"/>
              </a:spcBef>
            </a:pPr>
            <a:r>
              <a:rPr lang="cy-GB" sz="2600" b="1" dirty="0">
                <a:solidFill>
                  <a:srgbClr val="E85803"/>
                </a:solidFill>
              </a:rPr>
              <a:t>Elw fesul uned</a:t>
            </a:r>
            <a:r>
              <a:rPr lang="cy-GB" sz="2600" b="1" dirty="0"/>
              <a:t> = pris gwerthu fesul uned – ost yr uned</a:t>
            </a:r>
            <a:r>
              <a:rPr lang="en-GB" sz="2600" b="1" dirty="0"/>
              <a:t> </a:t>
            </a:r>
            <a:endParaRPr lang="cy-GB" sz="2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87647-1D87-4547-8DE4-28A6CEC88D4B}"/>
              </a:ext>
            </a:extLst>
          </p:cNvPr>
          <p:cNvSpPr txBox="1"/>
          <p:nvPr/>
        </p:nvSpPr>
        <p:spPr>
          <a:xfrm>
            <a:off x="1475656" y="3655259"/>
            <a:ext cx="244827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cy-GB">
                <a:solidFill>
                  <a:srgbClr val="E85803"/>
                </a:solidFill>
              </a:rPr>
              <a:t>Y pris y bydd pob cwsmer yn ei dalu am ei bryd bwyd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3B854-8268-E34C-A6DE-4213B518B855}"/>
              </a:ext>
            </a:extLst>
          </p:cNvPr>
          <p:cNvSpPr txBox="1"/>
          <p:nvPr/>
        </p:nvSpPr>
        <p:spPr>
          <a:xfrm>
            <a:off x="5218789" y="3655259"/>
            <a:ext cx="244955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cy-GB">
                <a:solidFill>
                  <a:srgbClr val="E85803"/>
                </a:solidFill>
              </a:rPr>
              <a:t>Faint mae pob pryd bwyd yn ei gostio i chi ei wneud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48EE35-9370-FB4F-ACB5-00DF37288CD1}"/>
              </a:ext>
            </a:extLst>
          </p:cNvPr>
          <p:cNvCxnSpPr>
            <a:cxnSpLocks/>
          </p:cNvCxnSpPr>
          <p:nvPr/>
        </p:nvCxnSpPr>
        <p:spPr>
          <a:xfrm flipV="1">
            <a:off x="2987824" y="3140968"/>
            <a:ext cx="415707" cy="514290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ED0F37-7D70-314A-9589-43D04101454A}"/>
              </a:ext>
            </a:extLst>
          </p:cNvPr>
          <p:cNvCxnSpPr>
            <a:cxnSpLocks/>
          </p:cNvCxnSpPr>
          <p:nvPr/>
        </p:nvCxnSpPr>
        <p:spPr>
          <a:xfrm flipV="1">
            <a:off x="6729313" y="3140968"/>
            <a:ext cx="415707" cy="514290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xplosion 2 9">
            <a:extLst>
              <a:ext uri="{FF2B5EF4-FFF2-40B4-BE49-F238E27FC236}">
                <a16:creationId xmlns:a16="http://schemas.microsoft.com/office/drawing/2014/main" id="{F26F0C54-469F-0A41-A686-AC0F35C2E0C0}"/>
              </a:ext>
            </a:extLst>
          </p:cNvPr>
          <p:cNvSpPr/>
          <p:nvPr/>
        </p:nvSpPr>
        <p:spPr>
          <a:xfrm rot="749807">
            <a:off x="594354" y="1224299"/>
            <a:ext cx="7883285" cy="4697433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61A85-81D0-A04A-8989-9EAB00FB3803}"/>
              </a:ext>
            </a:extLst>
          </p:cNvPr>
          <p:cNvSpPr txBox="1"/>
          <p:nvPr/>
        </p:nvSpPr>
        <p:spPr>
          <a:xfrm>
            <a:off x="1619672" y="2522044"/>
            <a:ext cx="532859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2400" b="1" dirty="0">
                <a:solidFill>
                  <a:schemeClr val="bg1"/>
                </a:solidFill>
              </a:rPr>
              <a:t>Er enghraifft:</a:t>
            </a:r>
          </a:p>
          <a:p>
            <a:pPr algn="ctr">
              <a:lnSpc>
                <a:spcPct val="90000"/>
              </a:lnSpc>
            </a:pPr>
            <a:r>
              <a:rPr lang="cy-GB" sz="2400" dirty="0">
                <a:solidFill>
                  <a:schemeClr val="bg1"/>
                </a:solidFill>
              </a:rPr>
              <a:t>Os yw’n costio 70c i wneud un </a:t>
            </a:r>
            <a:br>
              <a:rPr lang="cy-GB" sz="2400" dirty="0">
                <a:solidFill>
                  <a:schemeClr val="bg1"/>
                </a:solidFill>
              </a:rPr>
            </a:br>
            <a:r>
              <a:rPr lang="cy-GB" sz="2400" dirty="0">
                <a:solidFill>
                  <a:schemeClr val="bg1"/>
                </a:solidFill>
              </a:rPr>
              <a:t>cyfran, faint o elw wnaf i os fyddaf yn gwerthu pob un am 80c?</a:t>
            </a:r>
          </a:p>
          <a:p>
            <a:pPr algn="ctr">
              <a:lnSpc>
                <a:spcPct val="90000"/>
              </a:lnSpc>
            </a:pPr>
            <a:r>
              <a:rPr lang="cy-GB" sz="2400" dirty="0">
                <a:solidFill>
                  <a:schemeClr val="bg1"/>
                </a:solidFill>
              </a:rPr>
              <a:t>Faint o elw wnaf i os fyddaf yn </a:t>
            </a:r>
            <a:br>
              <a:rPr lang="cy-GB" sz="2400" dirty="0">
                <a:solidFill>
                  <a:schemeClr val="bg1"/>
                </a:solidFill>
              </a:rPr>
            </a:br>
            <a:r>
              <a:rPr lang="cy-GB" sz="2400" dirty="0">
                <a:solidFill>
                  <a:schemeClr val="bg1"/>
                </a:solidFill>
              </a:rPr>
              <a:t>gwerthu un gyfran am 55c?</a:t>
            </a:r>
          </a:p>
          <a:p>
            <a:pPr algn="ctr">
              <a:lnSpc>
                <a:spcPct val="90000"/>
              </a:lnSpc>
            </a:pPr>
            <a:endParaRPr lang="cy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10D9C3-4AAD-FA42-B6D8-15DBE695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836712"/>
            <a:ext cx="6768752" cy="720080"/>
          </a:xfrm>
        </p:spPr>
        <p:txBody>
          <a:bodyPr/>
          <a:lstStyle/>
          <a:p>
            <a:r>
              <a:rPr lang="cy-GB" sz="3200" dirty="0"/>
              <a:t>Cyfrifo cyfanswm eich elw disgwyliedig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7CB98F-C9A6-AF46-81A7-801140A8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1872208"/>
          </a:xfrm>
        </p:spPr>
        <p:txBody>
          <a:bodyPr/>
          <a:lstStyle/>
          <a:p>
            <a:r>
              <a:rPr lang="cy-GB" sz="2600" dirty="0"/>
              <a:t>Faint o elw fyddwch chi’n ei wneud os fyddwch chi’n gwerthu’ch holl ddognau cynnyrch am y pris rydych chi wedi penderfynu arno?</a:t>
            </a:r>
            <a:endParaRPr lang="en-GB" sz="2600" dirty="0"/>
          </a:p>
          <a:p>
            <a:pPr algn="ctr">
              <a:spcBef>
                <a:spcPts val="2400"/>
              </a:spcBef>
            </a:pPr>
            <a:r>
              <a:rPr lang="cy-GB" sz="2000" b="1" dirty="0">
                <a:solidFill>
                  <a:srgbClr val="E85803"/>
                </a:solidFill>
              </a:rPr>
              <a:t>Cyfanswm elw </a:t>
            </a:r>
            <a:r>
              <a:rPr lang="cy-GB" sz="2000" b="1" dirty="0"/>
              <a:t>= elw fesul uned x nifer y dognau cynnyrch a werthwyd</a:t>
            </a:r>
            <a:r>
              <a:rPr lang="en-GB" sz="2000" b="1" dirty="0"/>
              <a:t> </a:t>
            </a:r>
            <a:endParaRPr lang="cy-GB" sz="2000" b="1" dirty="0"/>
          </a:p>
        </p:txBody>
      </p:sp>
      <p:sp>
        <p:nvSpPr>
          <p:cNvPr id="6" name="Explosion 2 5">
            <a:extLst>
              <a:ext uri="{FF2B5EF4-FFF2-40B4-BE49-F238E27FC236}">
                <a16:creationId xmlns:a16="http://schemas.microsoft.com/office/drawing/2014/main" id="{68140BE0-27AA-8341-AB4C-589B2BE26374}"/>
              </a:ext>
            </a:extLst>
          </p:cNvPr>
          <p:cNvSpPr/>
          <p:nvPr/>
        </p:nvSpPr>
        <p:spPr>
          <a:xfrm rot="749807">
            <a:off x="594354" y="1224299"/>
            <a:ext cx="7883285" cy="4697433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7CBE7-F830-1C47-A31C-B6B28C274EB4}"/>
              </a:ext>
            </a:extLst>
          </p:cNvPr>
          <p:cNvSpPr txBox="1"/>
          <p:nvPr/>
        </p:nvSpPr>
        <p:spPr>
          <a:xfrm>
            <a:off x="1979712" y="2682786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2400" b="1" dirty="0">
                <a:solidFill>
                  <a:schemeClr val="bg1"/>
                </a:solidFill>
              </a:rPr>
              <a:t>Er enghraifft:</a:t>
            </a:r>
          </a:p>
          <a:p>
            <a:pPr algn="ctr">
              <a:lnSpc>
                <a:spcPct val="90000"/>
              </a:lnSpc>
            </a:pPr>
            <a:r>
              <a:rPr lang="cy-GB" sz="2400" dirty="0">
                <a:solidFill>
                  <a:schemeClr val="bg1"/>
                </a:solidFill>
              </a:rPr>
              <a:t>Os gwnaf elw o 30c y gyfran ac rwy’n gwerthu 24 cyfran, faint o elw wnaf i?</a:t>
            </a:r>
          </a:p>
          <a:p>
            <a:pPr algn="ctr">
              <a:lnSpc>
                <a:spcPct val="90000"/>
              </a:lnSpc>
            </a:pPr>
            <a:r>
              <a:rPr lang="cy-GB" sz="2400" dirty="0">
                <a:solidFill>
                  <a:schemeClr val="bg1"/>
                </a:solidFill>
              </a:rPr>
              <a:t>Beth os ydw i’n gwerthu 53 cyfran?</a:t>
            </a:r>
          </a:p>
          <a:p>
            <a:pPr algn="ctr">
              <a:lnSpc>
                <a:spcPct val="90000"/>
              </a:lnSpc>
            </a:pPr>
            <a:endParaRPr lang="cy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842804-9862-524F-A6E4-C4937347F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52962"/>
            <a:ext cx="3672408" cy="184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D9C29B-1158-A442-BBEA-C26C83F4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Rhedeg busnes moesegol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7F39-8C35-CD42-96FF-6FB52352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3888432"/>
          </a:xfrm>
        </p:spPr>
        <p:txBody>
          <a:bodyPr/>
          <a:lstStyle/>
          <a:p>
            <a:r>
              <a:rPr lang="cy-GB" dirty="0"/>
              <a:t>Fel perchnogion busnes, pwy sydd angen i ni sicrhau ein bod yn eu trin yn deg? Siaradwch â’ch grŵp busnes.</a:t>
            </a:r>
            <a:endParaRPr lang="en-GB" dirty="0"/>
          </a:p>
          <a:p>
            <a:r>
              <a:rPr lang="cy-GB" dirty="0"/>
              <a:t>Yn ogystal â sicrhau bod ein busnes yn gwneud elw, mae angen i ni sicrhau bod ein cyflenwyr yn cael pris teg wrth beidio â chodi gormod o arian ar ein defnyddwyr.</a:t>
            </a:r>
            <a:endParaRPr lang="en-GB" dirty="0"/>
          </a:p>
          <a:p>
            <a:r>
              <a:rPr lang="cy-GB" sz="3200" b="1" dirty="0">
                <a:solidFill>
                  <a:srgbClr val="E85803"/>
                </a:solidFill>
              </a:rPr>
              <a:t>Pam?</a:t>
            </a:r>
          </a:p>
        </p:txBody>
      </p:sp>
    </p:spTree>
    <p:extLst>
      <p:ext uri="{BB962C8B-B14F-4D97-AF65-F5344CB8AC3E}">
        <p14:creationId xmlns:p14="http://schemas.microsoft.com/office/powerpoint/2010/main" val="12102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582</Words>
  <Application>Microsoft Macintosh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Cam 6: Cyfrifo elw </vt:lpstr>
      <vt:lpstr>Amcanion dysgu</vt:lpstr>
      <vt:lpstr>Cyfran</vt:lpstr>
      <vt:lpstr>Adennill costau</vt:lpstr>
      <vt:lpstr>Elw</vt:lpstr>
      <vt:lpstr>Penderfynu ar bris gwerthu</vt:lpstr>
      <vt:lpstr>Cyfrifo’ch elw fesul uned</vt:lpstr>
      <vt:lpstr>Cyfrifo cyfanswm eich elw disgwyliedig</vt:lpstr>
      <vt:lpstr>Rhedeg busnes moesegol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151</cp:revision>
  <dcterms:created xsi:type="dcterms:W3CDTF">2019-10-23T13:59:40Z</dcterms:created>
  <dcterms:modified xsi:type="dcterms:W3CDTF">2019-12-08T14:01:15Z</dcterms:modified>
</cp:coreProperties>
</file>